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9" r:id="rId1"/>
  </p:sldMasterIdLst>
  <p:sldIdLst>
    <p:sldId id="256" r:id="rId2"/>
    <p:sldId id="272" r:id="rId3"/>
    <p:sldId id="273" r:id="rId4"/>
    <p:sldId id="274" r:id="rId5"/>
    <p:sldId id="275" r:id="rId6"/>
    <p:sldId id="257" r:id="rId7"/>
    <p:sldId id="258" r:id="rId8"/>
    <p:sldId id="267" r:id="rId9"/>
    <p:sldId id="268" r:id="rId10"/>
    <p:sldId id="269" r:id="rId11"/>
    <p:sldId id="259" r:id="rId12"/>
    <p:sldId id="270" r:id="rId13"/>
    <p:sldId id="262" r:id="rId14"/>
    <p:sldId id="271" r:id="rId15"/>
    <p:sldId id="263" r:id="rId16"/>
    <p:sldId id="264" r:id="rId17"/>
    <p:sldId id="265" r:id="rId18"/>
    <p:sldId id="26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A1AD90BA-A4A1-41C2-9DD3-1F9AED156E09}"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83E9C376-B132-B743-9D3F-0CA5C05C2E67}" type="datetimeFigureOut">
              <a:rPr lang="en-US" smtClean="0"/>
              <a:pPr/>
              <a:t>10/4/12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3E9C376-B132-B743-9D3F-0CA5C05C2E67}"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3E9C376-B132-B743-9D3F-0CA5C05C2E67}"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B623-BBFD-BD4B-8E83-A6ED680227E9}"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3E9C376-B132-B743-9D3F-0CA5C05C2E67}"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E9C376-B132-B743-9D3F-0CA5C05C2E67}"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6B06B623-BBFD-BD4B-8E83-A6ED680227E9}"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3E9C376-B132-B743-9D3F-0CA5C05C2E67}" type="datetimeFigureOut">
              <a:rPr lang="en-US" smtClean="0"/>
              <a:pPr/>
              <a:t>10/4/12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06B623-BBFD-BD4B-8E83-A6ED680227E9}"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3E9C376-B132-B743-9D3F-0CA5C05C2E67}"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B623-BBFD-BD4B-8E83-A6ED680227E9}"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3E9C376-B132-B743-9D3F-0CA5C05C2E67}" type="datetimeFigureOut">
              <a:rPr lang="en-US" smtClean="0"/>
              <a:pPr/>
              <a:t>10/4/12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06B623-BBFD-BD4B-8E83-A6ED680227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83E9C376-B132-B743-9D3F-0CA5C05C2E67}" type="datetimeFigureOut">
              <a:rPr lang="en-US" smtClean="0"/>
              <a:pPr/>
              <a:t>10/4/12</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6B06B623-BBFD-BD4B-8E83-A6ED680227E9}"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unesco.org/new/en/communication-and-information/freedom-of-expression/professional-journalistic-standards-and-code-of-ethics/south-asia/sri-lanka/" TargetMode="External"/><Relationship Id="rId4" Type="http://schemas.openxmlformats.org/officeDocument/2006/relationships/hyperlink" Target="http://www.statistics.gov.lk/social/social%20conditions.pdf" TargetMode="External"/><Relationship Id="rId1" Type="http://schemas.openxmlformats.org/officeDocument/2006/relationships/slideLayout" Target="../slideLayouts/slideLayout2.xml"/><Relationship Id="rId2" Type="http://schemas.openxmlformats.org/officeDocument/2006/relationships/hyperlink" Target="http://www.unesco.org/new/en/unesco/worldwide/asia-and-the-pacific/sri-lank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Social, Humanitarian and Cultural Committee</a:t>
            </a:r>
            <a:endParaRPr lang="en-US" dirty="0"/>
          </a:p>
        </p:txBody>
      </p:sp>
      <p:sp>
        <p:nvSpPr>
          <p:cNvPr id="3" name="Subtitle 2"/>
          <p:cNvSpPr>
            <a:spLocks noGrp="1"/>
          </p:cNvSpPr>
          <p:nvPr>
            <p:ph type="subTitle" idx="1"/>
          </p:nvPr>
        </p:nvSpPr>
        <p:spPr/>
        <p:txBody>
          <a:bodyPr/>
          <a:lstStyle/>
          <a:p>
            <a:r>
              <a:rPr lang="en-US" dirty="0" smtClean="0"/>
              <a:t>By: Emma </a:t>
            </a:r>
            <a:r>
              <a:rPr lang="en-US" dirty="0" smtClean="0"/>
              <a:t>Bunting, Bella </a:t>
            </a:r>
            <a:r>
              <a:rPr lang="en-US" dirty="0" err="1" smtClean="0"/>
              <a:t>Issa</a:t>
            </a:r>
            <a:r>
              <a:rPr lang="en-US" dirty="0" smtClean="0"/>
              <a:t>  </a:t>
            </a:r>
            <a:r>
              <a:rPr lang="en-US" dirty="0" smtClean="0"/>
              <a:t>and </a:t>
            </a:r>
            <a:r>
              <a:rPr lang="en-US" dirty="0" err="1" smtClean="0"/>
              <a:t>Zuri</a:t>
            </a:r>
            <a:r>
              <a:rPr lang="en-US" dirty="0" smtClean="0"/>
              <a:t> Marley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a:t>
            </a:r>
            <a:endParaRPr lang="en-US" dirty="0"/>
          </a:p>
        </p:txBody>
      </p:sp>
      <p:sp>
        <p:nvSpPr>
          <p:cNvPr id="3" name="Content Placeholder 2"/>
          <p:cNvSpPr>
            <a:spLocks noGrp="1"/>
          </p:cNvSpPr>
          <p:nvPr>
            <p:ph idx="1"/>
          </p:nvPr>
        </p:nvSpPr>
        <p:spPr/>
        <p:txBody>
          <a:bodyPr/>
          <a:lstStyle/>
          <a:p>
            <a:r>
              <a:rPr lang="en-US" dirty="0" smtClean="0"/>
              <a:t>The average lifespan has risen steadily, lengthening by 30 </a:t>
            </a:r>
            <a:r>
              <a:rPr lang="en-US" dirty="0" smtClean="0"/>
              <a:t>yrs </a:t>
            </a:r>
            <a:r>
              <a:rPr lang="en-US" dirty="0" smtClean="0"/>
              <a:t>within the past five decades, thus reflecting the tremendous progress achieved in the health standards of the population.</a:t>
            </a:r>
          </a:p>
          <a:p>
            <a:r>
              <a:rPr lang="en-US" dirty="0" smtClean="0"/>
              <a:t>Women’s health and maternal care has been accorded top priority, by many Government and Non government organizations engaged in improving community health services. The sharp rise in contraceptive prevalence rates with the declining fertility and maternal mortality rates, give ample evidence of their worthy effort.</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a:xfrm>
            <a:off x="387212" y="2286000"/>
            <a:ext cx="8096388" cy="4250592"/>
          </a:xfrm>
        </p:spPr>
        <p:txBody>
          <a:bodyPr>
            <a:normAutofit lnSpcReduction="10000"/>
          </a:bodyPr>
          <a:lstStyle/>
          <a:p>
            <a:r>
              <a:rPr lang="en-US" dirty="0"/>
              <a:t>The granting of free education facilities to the entire population has made a rapid</a:t>
            </a:r>
            <a:r>
              <a:rPr lang="en-US" dirty="0" smtClean="0"/>
              <a:t> increase in </a:t>
            </a:r>
            <a:r>
              <a:rPr lang="en-US" dirty="0"/>
              <a:t>literacy levels, and given an opportunity for both the rich and the poor alike to pursue higher education</a:t>
            </a:r>
            <a:r>
              <a:rPr lang="en-US" dirty="0" smtClean="0"/>
              <a:t>.</a:t>
            </a:r>
          </a:p>
          <a:p>
            <a:r>
              <a:rPr lang="en-US" dirty="0" smtClean="0"/>
              <a:t>Mid-day meal </a:t>
            </a:r>
            <a:r>
              <a:rPr lang="en-US" dirty="0" smtClean="0"/>
              <a:t>program, </a:t>
            </a:r>
            <a:r>
              <a:rPr lang="en-US" dirty="0" smtClean="0"/>
              <a:t>and the supply of free school books and uniforms for school children, are the most recent </a:t>
            </a:r>
            <a:r>
              <a:rPr lang="en-US" dirty="0" smtClean="0"/>
              <a:t>programs </a:t>
            </a:r>
            <a:r>
              <a:rPr lang="en-US" dirty="0" smtClean="0"/>
              <a:t>launched by the Government to further enhance the welfare package, implemented to improve the quality of education in the country.</a:t>
            </a:r>
          </a:p>
          <a:p>
            <a:r>
              <a:rPr lang="en-US" dirty="0" smtClean="0"/>
              <a:t>1963: one out of every three adults found to be without any formal educational background</a:t>
            </a:r>
          </a:p>
          <a:p>
            <a:r>
              <a:rPr lang="en-US" dirty="0" smtClean="0"/>
              <a:t>1994: this underprivileged group had narrowed down to one in ten</a:t>
            </a:r>
          </a:p>
          <a:p>
            <a:r>
              <a:rPr lang="en-US" dirty="0" smtClean="0"/>
              <a:t>2000: one in twelve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Women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general, the status of women has always been and still is, lower than that of men in the traditional conservative society in Sri Lanka.</a:t>
            </a:r>
          </a:p>
          <a:p>
            <a:r>
              <a:rPr lang="en-US" dirty="0" smtClean="0"/>
              <a:t>Improvement in the status of women within the household as well as in the society, could be attributed mainly to the educational opportunities that were provided to them, by the introduction of free education</a:t>
            </a:r>
          </a:p>
          <a:p>
            <a:r>
              <a:rPr lang="en-US" dirty="0" smtClean="0"/>
              <a:t>Gender gap in literacy levels has dwindled down to a mere 3 percentage points by 2001.</a:t>
            </a:r>
          </a:p>
          <a:p>
            <a:r>
              <a:rPr lang="en-US" dirty="0" smtClean="0"/>
              <a:t>Women have entered the </a:t>
            </a:r>
            <a:r>
              <a:rPr lang="en-US" dirty="0" smtClean="0"/>
              <a:t>labor </a:t>
            </a:r>
            <a:r>
              <a:rPr lang="en-US" dirty="0" smtClean="0"/>
              <a:t>force slowly, but has shown a continuous growth over the years as shown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Malnutrition</a:t>
            </a:r>
            <a:endParaRPr lang="en-US" dirty="0"/>
          </a:p>
        </p:txBody>
      </p:sp>
      <p:sp>
        <p:nvSpPr>
          <p:cNvPr id="3" name="Content Placeholder 2"/>
          <p:cNvSpPr>
            <a:spLocks noGrp="1"/>
          </p:cNvSpPr>
          <p:nvPr>
            <p:ph idx="1"/>
          </p:nvPr>
        </p:nvSpPr>
        <p:spPr>
          <a:xfrm>
            <a:off x="658813" y="1982664"/>
            <a:ext cx="7824787" cy="4143500"/>
          </a:xfrm>
        </p:spPr>
        <p:txBody>
          <a:bodyPr>
            <a:normAutofit fontScale="92500" lnSpcReduction="20000"/>
          </a:bodyPr>
          <a:lstStyle/>
          <a:p>
            <a:r>
              <a:rPr lang="en-US" dirty="0" smtClean="0"/>
              <a:t>Malnutrition among the younger generation continues to be a serious health issue, and a social problem in Sri Lanka. </a:t>
            </a:r>
          </a:p>
          <a:p>
            <a:r>
              <a:rPr lang="en-US" dirty="0" smtClean="0"/>
              <a:t>Energy protein malnutrition causing stunting and wasting is the most common ailment observed among youngsters. </a:t>
            </a:r>
          </a:p>
          <a:p>
            <a:r>
              <a:rPr lang="en-US" dirty="0" smtClean="0"/>
              <a:t>The high prevalence of </a:t>
            </a:r>
            <a:r>
              <a:rPr lang="en-US" dirty="0" err="1" smtClean="0"/>
              <a:t>anaemia</a:t>
            </a:r>
            <a:r>
              <a:rPr lang="en-US" dirty="0" smtClean="0"/>
              <a:t> specially among pregnant women is a serious nutritional problem, affecting both the mother and the unborn baby (high probability of the child weighing less than the standard 2.5kg. at birth)</a:t>
            </a:r>
          </a:p>
          <a:p>
            <a:r>
              <a:rPr lang="en-US" dirty="0" smtClean="0"/>
              <a:t>Physical growth as well as cognitive development of such a child would be impaired throughout the childhood years, and in the case of a girl child, she would grow up to become a malnourished woman, thus carrying this vicious cycle of malnutrition to the next generation as well.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Addiction to Liquor and Drugs</a:t>
            </a:r>
            <a:endParaRPr lang="en-US" dirty="0"/>
          </a:p>
        </p:txBody>
      </p:sp>
      <p:sp>
        <p:nvSpPr>
          <p:cNvPr id="3" name="Content Placeholder 2"/>
          <p:cNvSpPr>
            <a:spLocks noGrp="1"/>
          </p:cNvSpPr>
          <p:nvPr>
            <p:ph idx="1"/>
          </p:nvPr>
        </p:nvSpPr>
        <p:spPr/>
        <p:txBody>
          <a:bodyPr>
            <a:normAutofit fontScale="92500"/>
          </a:bodyPr>
          <a:lstStyle/>
          <a:p>
            <a:r>
              <a:rPr lang="en-US" dirty="0" smtClean="0"/>
              <a:t>Addiction to liquor and drugs has been identified as a serious health issue and a social menace today. It is seen as the major cause for the eroding human values in the modern society of Sri Lanka. </a:t>
            </a:r>
          </a:p>
          <a:p>
            <a:r>
              <a:rPr lang="en-US" dirty="0" smtClean="0"/>
              <a:t>There is a rapidly increasing trend of convicted prisoners for offences related to narcotic drugs in the past two decades. An alarming twenty fold increase is registered over a span of twenty three years, according to records maintained by the Department of Prisons.</a:t>
            </a:r>
          </a:p>
          <a:p>
            <a:r>
              <a:rPr lang="en-US" dirty="0" smtClean="0"/>
              <a:t>It is no secret that Sri Lanka is listed as one of the countries with highest alcoholism levels.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Female-Headed Households</a:t>
            </a:r>
            <a:endParaRPr lang="en-US" dirty="0"/>
          </a:p>
        </p:txBody>
      </p:sp>
      <p:sp>
        <p:nvSpPr>
          <p:cNvPr id="3" name="Content Placeholder 2"/>
          <p:cNvSpPr>
            <a:spLocks noGrp="1"/>
          </p:cNvSpPr>
          <p:nvPr>
            <p:ph idx="1"/>
          </p:nvPr>
        </p:nvSpPr>
        <p:spPr/>
        <p:txBody>
          <a:bodyPr/>
          <a:lstStyle/>
          <a:p>
            <a:r>
              <a:rPr lang="en-US" dirty="0" smtClean="0"/>
              <a:t>A steady increase is observed in households headed by females, in the past two decades. </a:t>
            </a:r>
          </a:p>
          <a:p>
            <a:r>
              <a:rPr lang="en-US" dirty="0" smtClean="0"/>
              <a:t>Recent surveys have disclosed that these households are relatively poor, the majority of the household heads are widows and their educational level is comparatively lower than that of male heads. </a:t>
            </a:r>
          </a:p>
          <a:p>
            <a:r>
              <a:rPr lang="en-US" dirty="0" smtClean="0"/>
              <a:t>As such, their vulnerability makes them easy prey to acts of abuse and exploitation.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Elderly Population</a:t>
            </a:r>
            <a:endParaRPr lang="en-US" dirty="0"/>
          </a:p>
        </p:txBody>
      </p:sp>
      <p:sp>
        <p:nvSpPr>
          <p:cNvPr id="3" name="Content Placeholder 2"/>
          <p:cNvSpPr>
            <a:spLocks noGrp="1"/>
          </p:cNvSpPr>
          <p:nvPr>
            <p:ph idx="1"/>
          </p:nvPr>
        </p:nvSpPr>
        <p:spPr/>
        <p:txBody>
          <a:bodyPr/>
          <a:lstStyle/>
          <a:p>
            <a:r>
              <a:rPr lang="en-US" dirty="0" smtClean="0"/>
              <a:t>The age structure of the population shows a shift towards the adult age intervals, with the proportion of children declining rapidly. </a:t>
            </a:r>
          </a:p>
          <a:p>
            <a:r>
              <a:rPr lang="en-US" dirty="0" smtClean="0"/>
              <a:t>The aged population defined as those 65yrs. and above is on the increase.</a:t>
            </a:r>
          </a:p>
          <a:p>
            <a:r>
              <a:rPr lang="en-US" dirty="0" smtClean="0"/>
              <a:t> It is an opportune time to study this growing trend and take serious note of the social needs as well as health care necessities of this hapless group.</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Suicides</a:t>
            </a:r>
            <a:endParaRPr lang="en-US" dirty="0"/>
          </a:p>
        </p:txBody>
      </p:sp>
      <p:sp>
        <p:nvSpPr>
          <p:cNvPr id="3" name="Content Placeholder 2"/>
          <p:cNvSpPr>
            <a:spLocks noGrp="1"/>
          </p:cNvSpPr>
          <p:nvPr>
            <p:ph idx="1"/>
          </p:nvPr>
        </p:nvSpPr>
        <p:spPr>
          <a:xfrm>
            <a:off x="658813" y="2286000"/>
            <a:ext cx="7824787" cy="3840163"/>
          </a:xfrm>
        </p:spPr>
        <p:txBody>
          <a:bodyPr>
            <a:normAutofit fontScale="92500" lnSpcReduction="20000"/>
          </a:bodyPr>
          <a:lstStyle/>
          <a:p>
            <a:r>
              <a:rPr lang="en-US" dirty="0" smtClean="0"/>
              <a:t>Sri Lanka ranks first among South-East Asian countries with respect to commitment of suicide. Poverty, destructive pastimes and inability to cope up with stressful situations, are the main causes which tend to the sudden ending of human life in this tragic manner.</a:t>
            </a:r>
          </a:p>
          <a:p>
            <a:r>
              <a:rPr lang="en-US" dirty="0" smtClean="0"/>
              <a:t>The overall suicide rate has registered a four fold increase since 1950.</a:t>
            </a:r>
          </a:p>
          <a:p>
            <a:r>
              <a:rPr lang="en-US" dirty="0" smtClean="0"/>
              <a:t>Nearly 70% have ended their lives by poisoning after the use of pesticides or unspecified substances.</a:t>
            </a:r>
          </a:p>
          <a:p>
            <a:r>
              <a:rPr lang="en-US" dirty="0" smtClean="0"/>
              <a:t>14% have been subjected to strangulation or suffocation due to hanging themselves. </a:t>
            </a:r>
          </a:p>
          <a:p>
            <a:r>
              <a:rPr lang="en-US" dirty="0" smtClean="0"/>
              <a:t>Other methods of committing suicide include burning themselves, jumping in front of a moving train and getting drowned.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http://www.unesco.org/new/en/unesco/worldwide/asia-and-the-pacific/sri-lanka/</a:t>
            </a:r>
            <a:endParaRPr lang="en-US" dirty="0" smtClean="0"/>
          </a:p>
          <a:p>
            <a:r>
              <a:rPr lang="en-US" dirty="0" smtClean="0">
                <a:hlinkClick r:id="rId3"/>
              </a:rPr>
              <a:t>http://www.unesco.org/new/en/communication-and-information/freedom-of-expression/professional-journalistic-standards-and-code-of-ethics/south-asia/sri-</a:t>
            </a:r>
            <a:r>
              <a:rPr lang="en-US" smtClean="0">
                <a:hlinkClick r:id="rId3"/>
              </a:rPr>
              <a:t>lanka/</a:t>
            </a:r>
            <a:endParaRPr lang="en-US" smtClean="0"/>
          </a:p>
          <a:p>
            <a:r>
              <a:rPr lang="en-US" dirty="0" smtClean="0">
                <a:hlinkClick r:id="rId4"/>
              </a:rPr>
              <a:t>http://www.statistics.gov.lk/social/social%20conditions.pdf</a:t>
            </a:r>
            <a:endParaRPr lang="en-US" dirty="0" smtClean="0"/>
          </a:p>
          <a:p>
            <a:endParaRPr lang="en-US" dirty="0" smtClean="0"/>
          </a:p>
        </p:txBody>
      </p:sp>
      <p:sp>
        <p:nvSpPr>
          <p:cNvPr id="5" name="TextBox 4"/>
          <p:cNvSpPr txBox="1"/>
          <p:nvPr/>
        </p:nvSpPr>
        <p:spPr>
          <a:xfrm>
            <a:off x="6660038" y="4476481"/>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Tamil Tigers</a:t>
            </a:r>
            <a:endParaRPr lang="en-US" dirty="0"/>
          </a:p>
        </p:txBody>
      </p:sp>
      <p:sp>
        <p:nvSpPr>
          <p:cNvPr id="3" name="Content Placeholder 2"/>
          <p:cNvSpPr>
            <a:spLocks noGrp="1"/>
          </p:cNvSpPr>
          <p:nvPr>
            <p:ph idx="1"/>
          </p:nvPr>
        </p:nvSpPr>
        <p:spPr/>
        <p:txBody>
          <a:bodyPr/>
          <a:lstStyle/>
          <a:p>
            <a:r>
              <a:rPr lang="en-US" dirty="0" smtClean="0"/>
              <a:t>LTTE a separatist militant organization based in northern Sri Lanka founded in 1976 </a:t>
            </a:r>
          </a:p>
          <a:p>
            <a:r>
              <a:rPr lang="en-US" dirty="0" smtClean="0"/>
              <a:t>Waged  violent nationalist </a:t>
            </a:r>
            <a:r>
              <a:rPr lang="en-US" dirty="0" err="1" smtClean="0"/>
              <a:t>campaigsn</a:t>
            </a:r>
            <a:r>
              <a:rPr lang="en-US" dirty="0" smtClean="0"/>
              <a:t> to create an independent state in the north and east of Sri Lanka for Tamil people</a:t>
            </a:r>
          </a:p>
          <a:p>
            <a:endParaRPr lang="en-US" dirty="0" smtClean="0"/>
          </a:p>
          <a:p>
            <a:endParaRPr lang="en-US" dirty="0" smtClean="0"/>
          </a:p>
          <a:p>
            <a:r>
              <a:rPr lang="en-US" dirty="0" smtClean="0"/>
              <a:t>There are two groups of Tamils in Sri Lanka: the Sri Lankan Tamils and the Indian Tamils.</a:t>
            </a:r>
            <a:endParaRPr lang="en-US" dirty="0"/>
          </a:p>
        </p:txBody>
      </p:sp>
      <p:pic>
        <p:nvPicPr>
          <p:cNvPr id="4" name="Picture 3"/>
          <p:cNvPicPr>
            <a:picLocks noChangeAspect="1"/>
          </p:cNvPicPr>
          <p:nvPr/>
        </p:nvPicPr>
        <p:blipFill>
          <a:blip r:embed="rId2"/>
          <a:stretch>
            <a:fillRect/>
          </a:stretch>
        </p:blipFill>
        <p:spPr>
          <a:xfrm>
            <a:off x="2620885" y="4068997"/>
            <a:ext cx="952500" cy="1295400"/>
          </a:xfrm>
          <a:prstGeom prst="rect">
            <a:avLst/>
          </a:prstGeom>
        </p:spPr>
      </p:pic>
      <p:pic>
        <p:nvPicPr>
          <p:cNvPr id="5" name="Picture 4"/>
          <p:cNvPicPr>
            <a:picLocks noChangeAspect="1"/>
          </p:cNvPicPr>
          <p:nvPr/>
        </p:nvPicPr>
        <p:blipFill>
          <a:blip r:embed="rId3"/>
          <a:stretch>
            <a:fillRect/>
          </a:stretch>
        </p:blipFill>
        <p:spPr>
          <a:xfrm>
            <a:off x="3573385" y="4170597"/>
            <a:ext cx="952500" cy="1193800"/>
          </a:xfrm>
          <a:prstGeom prst="rect">
            <a:avLst/>
          </a:prstGeom>
        </p:spPr>
      </p:pic>
      <p:pic>
        <p:nvPicPr>
          <p:cNvPr id="6" name="Picture 5"/>
          <p:cNvPicPr>
            <a:picLocks noChangeAspect="1"/>
          </p:cNvPicPr>
          <p:nvPr/>
        </p:nvPicPr>
        <p:blipFill>
          <a:blip r:embed="rId4"/>
          <a:stretch>
            <a:fillRect/>
          </a:stretch>
        </p:blipFill>
        <p:spPr>
          <a:xfrm>
            <a:off x="4525885" y="4170597"/>
            <a:ext cx="952500" cy="1193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Tamil Tigers</a:t>
            </a:r>
            <a:endParaRPr lang="en-US" dirty="0"/>
          </a:p>
        </p:txBody>
      </p:sp>
      <p:sp>
        <p:nvSpPr>
          <p:cNvPr id="3" name="Content Placeholder 2"/>
          <p:cNvSpPr>
            <a:spLocks noGrp="1"/>
          </p:cNvSpPr>
          <p:nvPr>
            <p:ph idx="1"/>
          </p:nvPr>
        </p:nvSpPr>
        <p:spPr/>
        <p:txBody>
          <a:bodyPr>
            <a:normAutofit/>
          </a:bodyPr>
          <a:lstStyle/>
          <a:p>
            <a:r>
              <a:rPr lang="en-US" dirty="0" smtClean="0"/>
              <a:t>The Tamil Tigers of Sri Lanka are undoubtedly one of the most organized, effective and brutal terrorist groups in the world. They invented the suicide vest and, according to the FBI, are the only terrorist group to have assassinated two world leaders.</a:t>
            </a:r>
          </a:p>
          <a:p>
            <a:r>
              <a:rPr lang="en-US" dirty="0" smtClean="0"/>
              <a:t>The Tigers — which include 5,000 to 10,000 guerillas — are fighting to secede from the the island country of Sri Lanka. Tamils originally immigrated to Sri Lanka from southern India and make up 10 to 15% of the population, compared to the majority Sinhalese, who constitute about 75%.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Tamil Tigers</a:t>
            </a:r>
            <a:endParaRPr lang="en-US" dirty="0"/>
          </a:p>
        </p:txBody>
      </p:sp>
      <p:sp>
        <p:nvSpPr>
          <p:cNvPr id="3" name="Content Placeholder 2"/>
          <p:cNvSpPr>
            <a:spLocks noGrp="1"/>
          </p:cNvSpPr>
          <p:nvPr>
            <p:ph idx="1"/>
          </p:nvPr>
        </p:nvSpPr>
        <p:spPr/>
        <p:txBody>
          <a:bodyPr/>
          <a:lstStyle/>
          <a:p>
            <a:r>
              <a:rPr lang="en-US" dirty="0" smtClean="0"/>
              <a:t>1983 LTTE attack on Sri Lankan security forces sparked riots across the country that left hundreds of Tamils dead.  </a:t>
            </a:r>
          </a:p>
          <a:p>
            <a:r>
              <a:rPr lang="en-US" dirty="0" smtClean="0"/>
              <a:t>The Indian government, which reportedly provided some quiet support to the LTTE in its early years, sent peacekeeping troops to Sri Lanka in the late 1980s to help quell the violence ravaging the country. Unable to stop the bloodshed, they pulled out by 1990.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Tamil Tigers</a:t>
            </a:r>
            <a:endParaRPr lang="en-US" dirty="0"/>
          </a:p>
        </p:txBody>
      </p:sp>
      <p:sp>
        <p:nvSpPr>
          <p:cNvPr id="3" name="Content Placeholder 2"/>
          <p:cNvSpPr>
            <a:spLocks noGrp="1"/>
          </p:cNvSpPr>
          <p:nvPr>
            <p:ph idx="1"/>
          </p:nvPr>
        </p:nvSpPr>
        <p:spPr/>
        <p:txBody>
          <a:bodyPr/>
          <a:lstStyle/>
          <a:p>
            <a:r>
              <a:rPr lang="en-US" dirty="0" smtClean="0"/>
              <a:t>In the past years (2009), the federal forces have tried to forcefully put down the Tigers, pushing into their strongholds and leading up to the January 2 capture of </a:t>
            </a:r>
            <a:r>
              <a:rPr lang="en-US" dirty="0" err="1" smtClean="0"/>
              <a:t>Kilinochchi</a:t>
            </a:r>
            <a:r>
              <a:rPr lang="en-US" dirty="0" smtClean="0"/>
              <a:t>. In a speech announcing the takeover, Sri Lankan President </a:t>
            </a:r>
            <a:r>
              <a:rPr lang="en-US" dirty="0" err="1" smtClean="0"/>
              <a:t>Mahinda</a:t>
            </a:r>
            <a:r>
              <a:rPr lang="en-US" dirty="0" smtClean="0"/>
              <a:t> </a:t>
            </a:r>
            <a:r>
              <a:rPr lang="en-US" dirty="0" err="1" smtClean="0"/>
              <a:t>Rajapaksa</a:t>
            </a:r>
            <a:r>
              <a:rPr lang="en-US" dirty="0" smtClean="0"/>
              <a:t> called on the Tamil Tigers to surrender. Hours later, a suicide bomber struck the air force headquarters in the country's capital, Colombo, killing at least two.</a:t>
            </a:r>
            <a:r>
              <a:rPr lang="en-US" dirty="0" smtClean="0"/>
              <a:t> </a:t>
            </a:r>
          </a:p>
          <a:p>
            <a:r>
              <a:rPr lang="en-US" dirty="0" smtClean="0"/>
              <a:t>Sri Lankan Civil war 1983 – 2009 </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Permanent Delegation to UNESCO</a:t>
            </a:r>
            <a:endParaRPr lang="en-US" dirty="0"/>
          </a:p>
        </p:txBody>
      </p:sp>
      <p:sp>
        <p:nvSpPr>
          <p:cNvPr id="3" name="Content Placeholder 2"/>
          <p:cNvSpPr>
            <a:spLocks noGrp="1"/>
          </p:cNvSpPr>
          <p:nvPr>
            <p:ph idx="1"/>
          </p:nvPr>
        </p:nvSpPr>
        <p:spPr>
          <a:xfrm>
            <a:off x="2700113" y="2286000"/>
            <a:ext cx="5783488" cy="3840163"/>
          </a:xfrm>
        </p:spPr>
        <p:txBody>
          <a:bodyPr>
            <a:normAutofit lnSpcReduction="10000"/>
          </a:bodyPr>
          <a:lstStyle/>
          <a:p>
            <a:r>
              <a:rPr lang="en-US" dirty="0" smtClean="0"/>
              <a:t>Sri Lanka joined UNESCO in 1949</a:t>
            </a:r>
            <a:endParaRPr lang="en-US" dirty="0" smtClean="0"/>
          </a:p>
          <a:p>
            <a:r>
              <a:rPr lang="en-US" dirty="0" smtClean="0"/>
              <a:t>H. </a:t>
            </a:r>
            <a:r>
              <a:rPr lang="en-US" dirty="0" smtClean="0"/>
              <a:t>E.</a:t>
            </a:r>
            <a:r>
              <a:rPr lang="en-US" dirty="0" smtClean="0"/>
              <a:t> Dr Dayan </a:t>
            </a:r>
            <a:r>
              <a:rPr lang="en-US" dirty="0" err="1" smtClean="0"/>
              <a:t>Jayatilleka</a:t>
            </a:r>
            <a:r>
              <a:rPr lang="en-US" dirty="0" smtClean="0"/>
              <a:t/>
            </a:r>
            <a:br>
              <a:rPr lang="en-US" dirty="0" smtClean="0"/>
            </a:br>
            <a:r>
              <a:rPr lang="en-US" dirty="0" smtClean="0"/>
              <a:t>Ambassador Extraordinary and Plenipotentiary, Permanent Delegate </a:t>
            </a:r>
          </a:p>
          <a:p>
            <a:r>
              <a:rPr lang="en-US" dirty="0" smtClean="0"/>
              <a:t>Chairman</a:t>
            </a:r>
            <a:r>
              <a:rPr lang="en-US" dirty="0" smtClean="0"/>
              <a:t>: </a:t>
            </a:r>
            <a:r>
              <a:rPr lang="en-US" dirty="0" err="1" smtClean="0"/>
              <a:t>Mr</a:t>
            </a:r>
            <a:r>
              <a:rPr lang="en-US" dirty="0" smtClean="0"/>
              <a:t> </a:t>
            </a:r>
            <a:r>
              <a:rPr lang="en-US" dirty="0" err="1" smtClean="0"/>
              <a:t>Bandula</a:t>
            </a:r>
            <a:r>
              <a:rPr lang="en-US" dirty="0" smtClean="0"/>
              <a:t> </a:t>
            </a:r>
            <a:r>
              <a:rPr lang="en-US" dirty="0" err="1" smtClean="0"/>
              <a:t>Gunawardhana</a:t>
            </a:r>
            <a:r>
              <a:rPr lang="en-US" dirty="0" smtClean="0"/>
              <a:t> </a:t>
            </a:r>
          </a:p>
          <a:p>
            <a:r>
              <a:rPr lang="en-US" dirty="0" smtClean="0"/>
              <a:t>Vice Chairman: Mr. S.M. </a:t>
            </a:r>
            <a:r>
              <a:rPr lang="en-US" dirty="0" err="1" smtClean="0"/>
              <a:t>Gotabaya</a:t>
            </a:r>
            <a:r>
              <a:rPr lang="en-US" dirty="0" smtClean="0"/>
              <a:t> </a:t>
            </a:r>
            <a:r>
              <a:rPr lang="en-US" dirty="0" err="1" smtClean="0"/>
              <a:t>Jayarathna</a:t>
            </a:r>
            <a:endParaRPr lang="en-US" dirty="0" smtClean="0"/>
          </a:p>
          <a:p>
            <a:r>
              <a:rPr lang="en-US" dirty="0" smtClean="0"/>
              <a:t>Secretary-General: </a:t>
            </a:r>
            <a:r>
              <a:rPr lang="en-US" dirty="0" err="1" smtClean="0"/>
              <a:t>Mr</a:t>
            </a:r>
            <a:r>
              <a:rPr lang="en-US" dirty="0" smtClean="0"/>
              <a:t> R.P. </a:t>
            </a:r>
            <a:r>
              <a:rPr lang="en-US" dirty="0" err="1" smtClean="0"/>
              <a:t>Perera</a:t>
            </a:r>
            <a:endParaRPr lang="en-US" dirty="0" smtClean="0"/>
          </a:p>
          <a:p>
            <a:r>
              <a:rPr lang="en-US" dirty="0" smtClean="0"/>
              <a:t>Deputy Secretary-General: Ms. S.L.D.K. </a:t>
            </a:r>
            <a:r>
              <a:rPr lang="en-US" dirty="0" err="1" smtClean="0"/>
              <a:t>Wijayasinghe</a:t>
            </a:r>
            <a:endParaRPr lang="en-US" dirty="0" smtClean="0"/>
          </a:p>
          <a:p>
            <a:endParaRPr lang="en-US" dirty="0"/>
          </a:p>
        </p:txBody>
      </p:sp>
      <p:pic>
        <p:nvPicPr>
          <p:cNvPr id="4" name="Picture 3" descr="SRL.jpg"/>
          <p:cNvPicPr>
            <a:picLocks noChangeAspect="1"/>
          </p:cNvPicPr>
          <p:nvPr/>
        </p:nvPicPr>
        <p:blipFill>
          <a:blip r:embed="rId2"/>
          <a:stretch>
            <a:fillRect/>
          </a:stretch>
        </p:blipFill>
        <p:spPr>
          <a:xfrm>
            <a:off x="485775" y="2967540"/>
            <a:ext cx="1800225" cy="22542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Constitution of Sri Lanka</a:t>
            </a:r>
            <a:endParaRPr lang="en-US" dirty="0"/>
          </a:p>
        </p:txBody>
      </p:sp>
      <p:sp>
        <p:nvSpPr>
          <p:cNvPr id="3" name="Content Placeholder 2"/>
          <p:cNvSpPr>
            <a:spLocks noGrp="1"/>
          </p:cNvSpPr>
          <p:nvPr>
            <p:ph idx="1"/>
          </p:nvPr>
        </p:nvSpPr>
        <p:spPr>
          <a:xfrm>
            <a:off x="457200" y="2354412"/>
            <a:ext cx="8229600" cy="4280063"/>
          </a:xfrm>
        </p:spPr>
        <p:txBody>
          <a:bodyPr>
            <a:normAutofit/>
          </a:bodyPr>
          <a:lstStyle/>
          <a:p>
            <a:r>
              <a:rPr lang="en-US" b="1" dirty="0" smtClean="0"/>
              <a:t>Article 10</a:t>
            </a:r>
            <a:r>
              <a:rPr lang="en-US" dirty="0" smtClean="0"/>
              <a:t> of the Constitution of Sri Lanka guarantees freedom of thought and conscience and article 14 guarantees the “freedom of speech and expression including publication”. </a:t>
            </a:r>
          </a:p>
          <a:p>
            <a:pPr>
              <a:buNone/>
            </a:pPr>
            <a:endParaRPr lang="en-US" dirty="0" smtClean="0"/>
          </a:p>
          <a:p>
            <a:r>
              <a:rPr lang="en-US" b="1" dirty="0" smtClean="0"/>
              <a:t>Article 15</a:t>
            </a:r>
            <a:r>
              <a:rPr lang="en-US" dirty="0" smtClean="0"/>
              <a:t> of the Constitution includes eight clauses which spell out the grounds on which the fundamental rights can be restricted. These include “national security”, “racial and religious harmony”, “parliamentary privilege”, “contempt of court”, “defamation or incitement to an offence”.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Regulations</a:t>
            </a:r>
            <a:endParaRPr lang="en-US" dirty="0"/>
          </a:p>
        </p:txBody>
      </p:sp>
      <p:sp>
        <p:nvSpPr>
          <p:cNvPr id="3" name="Content Placeholder 2"/>
          <p:cNvSpPr>
            <a:spLocks noGrp="1"/>
          </p:cNvSpPr>
          <p:nvPr>
            <p:ph idx="1"/>
          </p:nvPr>
        </p:nvSpPr>
        <p:spPr/>
        <p:txBody>
          <a:bodyPr/>
          <a:lstStyle/>
          <a:p>
            <a:r>
              <a:rPr lang="en-US" dirty="0" smtClean="0"/>
              <a:t>S</a:t>
            </a:r>
            <a:r>
              <a:rPr lang="en-US" dirty="0" smtClean="0"/>
              <a:t>ecurity agencies have been vested with wide-ranging powers of:</a:t>
            </a:r>
          </a:p>
          <a:p>
            <a:pPr lvl="1"/>
            <a:r>
              <a:rPr lang="en-US" dirty="0" smtClean="0"/>
              <a:t> preventive detention</a:t>
            </a:r>
          </a:p>
          <a:p>
            <a:pPr lvl="1"/>
            <a:r>
              <a:rPr lang="en-US" dirty="0" smtClean="0"/>
              <a:t> censorship</a:t>
            </a:r>
          </a:p>
          <a:p>
            <a:pPr lvl="1"/>
            <a:r>
              <a:rPr lang="en-US" dirty="0" smtClean="0"/>
              <a:t>prohibiting public gatherings and assemblies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Sri Lanka’s Prevention of Terrorism Act </a:t>
            </a:r>
            <a:endParaRPr lang="en-US" dirty="0"/>
          </a:p>
        </p:txBody>
      </p:sp>
      <p:sp>
        <p:nvSpPr>
          <p:cNvPr id="3" name="Content Placeholder 2"/>
          <p:cNvSpPr>
            <a:spLocks noGrp="1"/>
          </p:cNvSpPr>
          <p:nvPr>
            <p:ph idx="1"/>
          </p:nvPr>
        </p:nvSpPr>
        <p:spPr/>
        <p:txBody>
          <a:bodyPr/>
          <a:lstStyle/>
          <a:p>
            <a:r>
              <a:rPr lang="en-US" dirty="0" smtClean="0"/>
              <a:t>Whoever “by words, either spoken or written, or by signs or by visible representations or otherwise”, promotes or attempts to promote enmity between communities on grounds of language, ethnicity, religion (and other such) would be liable to prosecution.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436</TotalTime>
  <Words>1430</Words>
  <Application>Microsoft Macintosh PowerPoint</Application>
  <PresentationFormat>On-screen Show (4:3)</PresentationFormat>
  <Paragraphs>76</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Codex</vt:lpstr>
      <vt:lpstr>Social, Humanitarian and Cultural Committee</vt:lpstr>
      <vt:lpstr>Tamil Tigers</vt:lpstr>
      <vt:lpstr>Tamil Tigers</vt:lpstr>
      <vt:lpstr>Tamil Tigers</vt:lpstr>
      <vt:lpstr>Tamil Tigers</vt:lpstr>
      <vt:lpstr>Permanent Delegation to UNESCO</vt:lpstr>
      <vt:lpstr>Constitution of Sri Lanka</vt:lpstr>
      <vt:lpstr>Emergency Regulations</vt:lpstr>
      <vt:lpstr>Sri Lanka’s Prevention of Terrorism Act </vt:lpstr>
      <vt:lpstr>Health</vt:lpstr>
      <vt:lpstr>Education</vt:lpstr>
      <vt:lpstr>Status of Women</vt:lpstr>
      <vt:lpstr>Malnutrition</vt:lpstr>
      <vt:lpstr>Addiction to Liquor and Drugs</vt:lpstr>
      <vt:lpstr>Female-Headed Households</vt:lpstr>
      <vt:lpstr>Elderly Population</vt:lpstr>
      <vt:lpstr>Suicides</vt:lpstr>
      <vt:lpstr>Works Cited</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Humanitarian and Cultural Committee</dc:title>
  <dc:creator>Emma Bunting</dc:creator>
  <cp:lastModifiedBy>Emma Bunting</cp:lastModifiedBy>
  <cp:revision>27</cp:revision>
  <dcterms:created xsi:type="dcterms:W3CDTF">2012-10-04T19:22:14Z</dcterms:created>
  <dcterms:modified xsi:type="dcterms:W3CDTF">2012-10-04T20:38:14Z</dcterms:modified>
</cp:coreProperties>
</file>